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317" autoAdjust="0"/>
    <p:restoredTop sz="94660"/>
  </p:normalViewPr>
  <p:slideViewPr>
    <p:cSldViewPr>
      <p:cViewPr varScale="1">
        <p:scale>
          <a:sx n="138" d="100"/>
          <a:sy n="138" d="100"/>
        </p:scale>
        <p:origin x="15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Lynn" userId="44a863b1-21bf-476c-a2f4-9f1b1ac51a05" providerId="ADAL" clId="{10511D53-F5F6-4FB9-A23A-052280EEA2A0}"/>
    <pc:docChg chg="modSld">
      <pc:chgData name="Baker, Lynn" userId="44a863b1-21bf-476c-a2f4-9f1b1ac51a05" providerId="ADAL" clId="{10511D53-F5F6-4FB9-A23A-052280EEA2A0}" dt="2024-07-15T22:17:03.417" v="4" actId="20577"/>
      <pc:docMkLst>
        <pc:docMk/>
      </pc:docMkLst>
      <pc:sldChg chg="modSp mod">
        <pc:chgData name="Baker, Lynn" userId="44a863b1-21bf-476c-a2f4-9f1b1ac51a05" providerId="ADAL" clId="{10511D53-F5F6-4FB9-A23A-052280EEA2A0}" dt="2024-07-15T22:17:03.417" v="4" actId="20577"/>
        <pc:sldMkLst>
          <pc:docMk/>
          <pc:sldMk cId="0" sldId="256"/>
        </pc:sldMkLst>
        <pc:spChg chg="mod">
          <ac:chgData name="Baker, Lynn" userId="44a863b1-21bf-476c-a2f4-9f1b1ac51a05" providerId="ADAL" clId="{10511D53-F5F6-4FB9-A23A-052280EEA2A0}" dt="2024-07-15T22:16:18.186" v="1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Baker, Lynn" userId="44a863b1-21bf-476c-a2f4-9f1b1ac51a05" providerId="ADAL" clId="{10511D53-F5F6-4FB9-A23A-052280EEA2A0}" dt="2024-07-15T22:17:03.417" v="4" actId="20577"/>
          <ac:spMkLst>
            <pc:docMk/>
            <pc:sldMk cId="0" sldId="256"/>
            <ac:spMk id="11" creationId="{00000000-0000-0000-0000-000000000000}"/>
          </ac:spMkLst>
        </pc:spChg>
      </pc:sldChg>
    </pc:docChg>
  </pc:docChgLst>
  <pc:docChgLst>
    <pc:chgData name="Baker, Lynn" userId="44a863b1-21bf-476c-a2f4-9f1b1ac51a05" providerId="ADAL" clId="{011098E8-B8DF-41BC-BE71-5066FA7ED162}"/>
    <pc:docChg chg="undo custSel modSld">
      <pc:chgData name="Baker, Lynn" userId="44a863b1-21bf-476c-a2f4-9f1b1ac51a05" providerId="ADAL" clId="{011098E8-B8DF-41BC-BE71-5066FA7ED162}" dt="2024-08-12T23:45:38.659" v="18" actId="20577"/>
      <pc:docMkLst>
        <pc:docMk/>
      </pc:docMkLst>
      <pc:sldChg chg="modSp mod">
        <pc:chgData name="Baker, Lynn" userId="44a863b1-21bf-476c-a2f4-9f1b1ac51a05" providerId="ADAL" clId="{011098E8-B8DF-41BC-BE71-5066FA7ED162}" dt="2024-08-12T23:45:38.659" v="18" actId="20577"/>
        <pc:sldMkLst>
          <pc:docMk/>
          <pc:sldMk cId="0" sldId="256"/>
        </pc:sldMkLst>
        <pc:spChg chg="mod">
          <ac:chgData name="Baker, Lynn" userId="44a863b1-21bf-476c-a2f4-9f1b1ac51a05" providerId="ADAL" clId="{011098E8-B8DF-41BC-BE71-5066FA7ED162}" dt="2024-08-12T23:45:38.659" v="18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Baker, Lynn" userId="44a863b1-21bf-476c-a2f4-9f1b1ac51a05" providerId="ADAL" clId="{011098E8-B8DF-41BC-BE71-5066FA7ED162}" dt="2024-08-12T23:45:11.945" v="12" actId="2057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Baker, Lynn" userId="44a863b1-21bf-476c-a2f4-9f1b1ac51a05" providerId="ADAL" clId="{011098E8-B8DF-41BC-BE71-5066FA7ED162}" dt="2024-08-12T23:44:59.373" v="7" actId="20577"/>
          <ac:spMkLst>
            <pc:docMk/>
            <pc:sldMk cId="0" sldId="256"/>
            <ac:spMk id="22" creationId="{00000000-0000-0000-0000-000000000000}"/>
          </ac:spMkLst>
        </pc:spChg>
        <pc:spChg chg="mod">
          <ac:chgData name="Baker, Lynn" userId="44a863b1-21bf-476c-a2f4-9f1b1ac51a05" providerId="ADAL" clId="{011098E8-B8DF-41BC-BE71-5066FA7ED162}" dt="2024-08-12T23:45:19.237" v="14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Baker, Lynn" userId="44a863b1-21bf-476c-a2f4-9f1b1ac51a05" providerId="ADAL" clId="{011098E8-B8DF-41BC-BE71-5066FA7ED162}" dt="2024-08-02T20:13:46.861" v="2" actId="20577"/>
          <ac:spMkLst>
            <pc:docMk/>
            <pc:sldMk cId="0" sldId="256"/>
            <ac:spMk id="30" creationId="{50C9BA9A-3A30-CDA4-4E32-D3FA93813C08}"/>
          </ac:spMkLst>
        </pc:spChg>
      </pc:sldChg>
    </pc:docChg>
  </pc:docChgLst>
  <pc:docChgLst>
    <pc:chgData name="Baker, Lynn" userId="44a863b1-21bf-476c-a2f4-9f1b1ac51a05" providerId="ADAL" clId="{A558CC56-56D0-463D-B9E7-28E0AD21138E}"/>
    <pc:docChg chg="modSld">
      <pc:chgData name="Baker, Lynn" userId="44a863b1-21bf-476c-a2f4-9f1b1ac51a05" providerId="ADAL" clId="{A558CC56-56D0-463D-B9E7-28E0AD21138E}" dt="2024-07-01T17:31:08.682" v="5" actId="20577"/>
      <pc:docMkLst>
        <pc:docMk/>
      </pc:docMkLst>
      <pc:sldChg chg="modSp mod">
        <pc:chgData name="Baker, Lynn" userId="44a863b1-21bf-476c-a2f4-9f1b1ac51a05" providerId="ADAL" clId="{A558CC56-56D0-463D-B9E7-28E0AD21138E}" dt="2024-07-01T17:31:08.682" v="5" actId="20577"/>
        <pc:sldMkLst>
          <pc:docMk/>
          <pc:sldMk cId="0" sldId="256"/>
        </pc:sldMkLst>
        <pc:spChg chg="mod">
          <ac:chgData name="Baker, Lynn" userId="44a863b1-21bf-476c-a2f4-9f1b1ac51a05" providerId="ADAL" clId="{A558CC56-56D0-463D-B9E7-28E0AD21138E}" dt="2024-07-01T17:31:08.682" v="5" actId="20577"/>
          <ac:spMkLst>
            <pc:docMk/>
            <pc:sldMk cId="0" sldId="256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3691" y="141731"/>
            <a:ext cx="1242059" cy="1243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9857" y="244855"/>
            <a:ext cx="3645535" cy="288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s.com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hyperlink" Target="http://www.philips.com/sustainabil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876" y="961771"/>
            <a:ext cx="73469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EcoPassport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53640" y="4499752"/>
            <a:ext cx="4576445" cy="0"/>
          </a:xfrm>
          <a:custGeom>
            <a:avLst/>
            <a:gdLst/>
            <a:ahLst/>
            <a:cxnLst/>
            <a:rect l="l" t="t" r="r" b="b"/>
            <a:pathLst>
              <a:path w="4576445">
                <a:moveTo>
                  <a:pt x="0" y="0"/>
                </a:moveTo>
                <a:lnTo>
                  <a:pt x="4576317" y="0"/>
                </a:lnTo>
              </a:path>
            </a:pathLst>
          </a:custGeom>
          <a:ln w="19050">
            <a:solidFill>
              <a:srgbClr val="D9D7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8761" y="1826717"/>
            <a:ext cx="1270635" cy="6965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08306A"/>
                </a:solidFill>
                <a:latin typeface="Calibri"/>
                <a:cs typeface="Calibri"/>
              </a:rPr>
              <a:t>Our</a:t>
            </a:r>
            <a:r>
              <a:rPr sz="650" spc="15" dirty="0">
                <a:solidFill>
                  <a:srgbClr val="08306A"/>
                </a:solidFill>
                <a:latin typeface="Calibri"/>
                <a:cs typeface="Calibri"/>
              </a:rPr>
              <a:t> </a:t>
            </a:r>
            <a:r>
              <a:rPr sz="650" spc="-10" dirty="0">
                <a:solidFill>
                  <a:srgbClr val="08306A"/>
                </a:solidFill>
                <a:latin typeface="Calibri"/>
                <a:cs typeface="Calibri"/>
              </a:rPr>
              <a:t>EcoPassport</a:t>
            </a:r>
            <a:endParaRPr sz="6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20"/>
              </a:spcBef>
            </a:pPr>
            <a:r>
              <a:rPr sz="550" dirty="0">
                <a:latin typeface="Calibri"/>
                <a:cs typeface="Calibri"/>
              </a:rPr>
              <a:t>As</a:t>
            </a:r>
            <a:r>
              <a:rPr sz="550" spc="-3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company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committed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to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doing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business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sustainably,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we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are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keen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to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help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our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customers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make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responsible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choices.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We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offer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solutions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that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improve </a:t>
            </a:r>
            <a:r>
              <a:rPr sz="550" dirty="0">
                <a:latin typeface="Calibri"/>
                <a:cs typeface="Calibri"/>
              </a:rPr>
              <a:t>people’s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health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and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well-</a:t>
            </a:r>
            <a:r>
              <a:rPr sz="550" spc="-10" dirty="0">
                <a:latin typeface="Calibri"/>
                <a:cs typeface="Calibri"/>
              </a:rPr>
              <a:t>being</a:t>
            </a:r>
            <a:r>
              <a:rPr sz="550" spc="-4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while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reducing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impact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on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the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environment.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761" y="2581097"/>
            <a:ext cx="1257300" cy="613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550" dirty="0">
                <a:latin typeface="Calibri"/>
                <a:cs typeface="Calibri"/>
              </a:rPr>
              <a:t>Our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EcoPassports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summarize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the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environmental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benefits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our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products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offer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in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one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or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more</a:t>
            </a:r>
            <a:r>
              <a:rPr sz="550" spc="-2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of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our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focal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areas.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For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example,</a:t>
            </a:r>
            <a:r>
              <a:rPr sz="550" spc="-4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increased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energy</a:t>
            </a:r>
            <a:r>
              <a:rPr sz="550" spc="-2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efficiency,</a:t>
            </a:r>
            <a:r>
              <a:rPr sz="550" spc="-20" dirty="0">
                <a:latin typeface="Calibri"/>
                <a:cs typeface="Calibri"/>
              </a:rPr>
              <a:t> more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sustainable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packaging,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or</a:t>
            </a:r>
            <a:r>
              <a:rPr sz="550" spc="5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</a:t>
            </a:r>
            <a:r>
              <a:rPr sz="550" spc="5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circular-</a:t>
            </a:r>
            <a:r>
              <a:rPr sz="550" spc="-20" dirty="0">
                <a:latin typeface="Calibri"/>
                <a:cs typeface="Calibri"/>
              </a:rPr>
              <a:t>ready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product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design;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optimized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for</a:t>
            </a:r>
            <a:r>
              <a:rPr sz="550" spc="-10" dirty="0">
                <a:latin typeface="Calibri"/>
                <a:cs typeface="Calibri"/>
              </a:rPr>
              <a:t> repair,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refurbishing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and</a:t>
            </a:r>
            <a:r>
              <a:rPr sz="550" spc="60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recycling.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761" y="3252342"/>
            <a:ext cx="1224915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latin typeface="Calibri"/>
                <a:cs typeface="Calibri"/>
              </a:rPr>
              <a:t>In</a:t>
            </a:r>
            <a:r>
              <a:rPr sz="550" spc="-2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this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way,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we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want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to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help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ensure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-20" dirty="0">
                <a:latin typeface="Calibri"/>
                <a:cs typeface="Calibri"/>
              </a:rPr>
              <a:t>that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each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purchase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decision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is</a:t>
            </a:r>
            <a:r>
              <a:rPr sz="550" spc="-3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the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right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one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-25" dirty="0">
                <a:latin typeface="Calibri"/>
                <a:cs typeface="Calibri"/>
              </a:rPr>
              <a:t>for</a:t>
            </a:r>
            <a:r>
              <a:rPr sz="550" spc="50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our </a:t>
            </a:r>
            <a:r>
              <a:rPr sz="550" spc="-10" dirty="0">
                <a:latin typeface="Calibri"/>
                <a:cs typeface="Calibri"/>
              </a:rPr>
              <a:t>customer’s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needs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i="1" dirty="0">
                <a:latin typeface="Calibri"/>
                <a:cs typeface="Calibri"/>
              </a:rPr>
              <a:t>and</a:t>
            </a:r>
            <a:r>
              <a:rPr sz="550" i="1" spc="1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the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-10" dirty="0">
                <a:latin typeface="Calibri"/>
                <a:cs typeface="Calibri"/>
              </a:rPr>
              <a:t>planet.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1960" y="3825519"/>
            <a:ext cx="4439286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" baseline="30000" dirty="0">
                <a:latin typeface="Calibri"/>
                <a:cs typeface="Calibri"/>
              </a:rPr>
              <a:t>1</a:t>
            </a:r>
            <a:r>
              <a:rPr lang="en-US" sz="600" dirty="0">
                <a:latin typeface="Calibri"/>
                <a:cs typeface="Calibri"/>
              </a:rPr>
              <a:t>Base unit includes pads adaptor cable, full roll paper, battery pack, AC power supply.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" baseline="30000" dirty="0">
                <a:latin typeface="Calibri"/>
                <a:cs typeface="Calibri"/>
              </a:rPr>
              <a:t>2 </a:t>
            </a:r>
            <a:r>
              <a:rPr lang="en-US" sz="600" dirty="0">
                <a:latin typeface="Calibri"/>
                <a:cs typeface="Calibri"/>
              </a:rPr>
              <a:t>Directive 2011/65/EU plus amendment 2015/863.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" baseline="30000" dirty="0">
                <a:latin typeface="Calibri"/>
                <a:cs typeface="Calibri"/>
              </a:rPr>
              <a:t>3 </a:t>
            </a:r>
            <a:r>
              <a:rPr lang="en-US" sz="600" dirty="0">
                <a:latin typeface="Calibri"/>
                <a:cs typeface="Calibri"/>
              </a:rPr>
              <a:t>Power on mode will be monitoring mode in normal case.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" baseline="30000" dirty="0">
                <a:latin typeface="Calibri"/>
                <a:cs typeface="Calibri"/>
              </a:rPr>
              <a:t>4 </a:t>
            </a:r>
            <a:r>
              <a:rPr lang="en-US" sz="600" dirty="0">
                <a:latin typeface="Calibri"/>
                <a:cs typeface="Calibri"/>
              </a:rPr>
              <a:t>Complies with Philips Restricted Substance List (RSL)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" baseline="30000" dirty="0">
                <a:latin typeface="Calibri"/>
                <a:cs typeface="Calibri"/>
              </a:rPr>
              <a:t>5 </a:t>
            </a:r>
            <a:r>
              <a:rPr lang="en-US" sz="600" dirty="0">
                <a:latin typeface="Calibri"/>
                <a:cs typeface="Calibri"/>
              </a:rPr>
              <a:t>Compared to predecessor model MRx.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8761" y="4003344"/>
            <a:ext cx="9175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505152"/>
                </a:solidFill>
                <a:latin typeface="Calibri"/>
                <a:cs typeface="Calibri"/>
              </a:rPr>
              <a:t>Further</a:t>
            </a:r>
            <a:r>
              <a:rPr sz="550" spc="-35" dirty="0">
                <a:solidFill>
                  <a:srgbClr val="505152"/>
                </a:solidFill>
                <a:latin typeface="Calibri"/>
                <a:cs typeface="Calibri"/>
              </a:rPr>
              <a:t> </a:t>
            </a:r>
            <a:r>
              <a:rPr sz="550" dirty="0">
                <a:solidFill>
                  <a:srgbClr val="505152"/>
                </a:solidFill>
                <a:latin typeface="Calibri"/>
                <a:cs typeface="Calibri"/>
              </a:rPr>
              <a:t>reading</a:t>
            </a:r>
            <a:r>
              <a:rPr sz="550" spc="-30" dirty="0">
                <a:solidFill>
                  <a:srgbClr val="505152"/>
                </a:solidFill>
                <a:latin typeface="Calibri"/>
                <a:cs typeface="Calibri"/>
              </a:rPr>
              <a:t> </a:t>
            </a:r>
            <a:r>
              <a:rPr sz="550" spc="-25" dirty="0">
                <a:solidFill>
                  <a:srgbClr val="505152"/>
                </a:solidFill>
                <a:latin typeface="Calibri"/>
                <a:cs typeface="Calibri"/>
              </a:rPr>
              <a:t>at:</a:t>
            </a:r>
            <a:r>
              <a:rPr sz="550" spc="500" dirty="0">
                <a:solidFill>
                  <a:srgbClr val="505152"/>
                </a:solidFill>
                <a:latin typeface="Calibri"/>
                <a:cs typeface="Calibri"/>
              </a:rPr>
              <a:t> </a:t>
            </a:r>
            <a:r>
              <a:rPr sz="550" spc="-10" dirty="0">
                <a:solidFill>
                  <a:srgbClr val="08306A"/>
                </a:solidFill>
                <a:latin typeface="Calibri"/>
                <a:cs typeface="Calibri"/>
                <a:hlinkClick r:id="rId2"/>
              </a:rPr>
              <a:t>www.philips.com/sustainability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19857" y="244855"/>
            <a:ext cx="36455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HeartStart</a:t>
            </a:r>
            <a:r>
              <a:rPr spc="5" dirty="0"/>
              <a:t> </a:t>
            </a:r>
            <a:r>
              <a:rPr dirty="0"/>
              <a:t>Intrepid</a:t>
            </a:r>
            <a:r>
              <a:rPr spc="30" dirty="0"/>
              <a:t> </a:t>
            </a:r>
            <a:r>
              <a:rPr spc="-10" dirty="0"/>
              <a:t>Monitor/Defibrillator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419857" y="511555"/>
            <a:ext cx="4285743" cy="805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1250" dirty="0">
                <a:solidFill>
                  <a:srgbClr val="003351"/>
                </a:solidFill>
                <a:latin typeface="Calibri"/>
                <a:cs typeface="Calibri"/>
              </a:rPr>
              <a:t>P/N:</a:t>
            </a:r>
            <a:r>
              <a:rPr sz="1250" spc="-55" dirty="0">
                <a:solidFill>
                  <a:srgbClr val="003351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003351"/>
                </a:solidFill>
                <a:latin typeface="Calibri"/>
                <a:cs typeface="Calibri"/>
              </a:rPr>
              <a:t>867172</a:t>
            </a:r>
            <a:endParaRPr sz="1250" dirty="0">
              <a:latin typeface="Calibri"/>
              <a:cs typeface="Calibri"/>
            </a:endParaRPr>
          </a:p>
          <a:p>
            <a:pPr marL="12700" marR="5080" algn="just">
              <a:lnSpc>
                <a:spcPct val="120000"/>
              </a:lnSpc>
              <a:spcBef>
                <a:spcPts val="735"/>
              </a:spcBef>
            </a:pPr>
            <a:r>
              <a:rPr lang="en-US" sz="700" dirty="0">
                <a:latin typeface="Calibri"/>
                <a:cs typeface="Calibri"/>
              </a:rPr>
              <a:t>The HeartStart Intrepid is a lightweight, portable monitor/defibrillator with a large 8.4" display to offer advanced life support in hospital and EMS environments. This easy-to- use, lightweight and rugged monitor/defibrillator gives you the power to respond quickly and act confidently when your patient’s life is on the line. The main </a:t>
            </a:r>
            <a:r>
              <a:rPr lang="en-US" sz="700">
                <a:latin typeface="Calibri"/>
                <a:cs typeface="Calibri"/>
              </a:rPr>
              <a:t>environmental benefit </a:t>
            </a:r>
            <a:r>
              <a:rPr lang="en-US" sz="700" dirty="0">
                <a:latin typeface="Calibri"/>
                <a:cs typeface="Calibri"/>
              </a:rPr>
              <a:t>of the current design is improved energy efficiency.</a:t>
            </a:r>
          </a:p>
        </p:txBody>
      </p:sp>
      <p:sp>
        <p:nvSpPr>
          <p:cNvPr id="12" name="object 12"/>
          <p:cNvSpPr/>
          <p:nvPr/>
        </p:nvSpPr>
        <p:spPr>
          <a:xfrm>
            <a:off x="2454401" y="1495805"/>
            <a:ext cx="3013075" cy="0"/>
          </a:xfrm>
          <a:custGeom>
            <a:avLst/>
            <a:gdLst/>
            <a:ahLst/>
            <a:cxnLst/>
            <a:rect l="l" t="t" r="r" b="b"/>
            <a:pathLst>
              <a:path w="3013075">
                <a:moveTo>
                  <a:pt x="0" y="0"/>
                </a:moveTo>
                <a:lnTo>
                  <a:pt x="3012567" y="0"/>
                </a:lnTo>
              </a:path>
            </a:pathLst>
          </a:custGeom>
          <a:ln w="19050">
            <a:solidFill>
              <a:srgbClr val="D9D7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0500" y="2746248"/>
            <a:ext cx="1271015" cy="22555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61960" y="2744685"/>
            <a:ext cx="637855" cy="22994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2428113" y="1565528"/>
            <a:ext cx="4533265" cy="2182495"/>
            <a:chOff x="2428113" y="1565528"/>
            <a:chExt cx="4533265" cy="2182495"/>
          </a:xfrm>
        </p:grpSpPr>
        <p:sp>
          <p:nvSpPr>
            <p:cNvPr id="16" name="object 16"/>
            <p:cNvSpPr/>
            <p:nvPr/>
          </p:nvSpPr>
          <p:spPr>
            <a:xfrm>
              <a:off x="2437638" y="1575053"/>
              <a:ext cx="4514215" cy="1074420"/>
            </a:xfrm>
            <a:custGeom>
              <a:avLst/>
              <a:gdLst/>
              <a:ahLst/>
              <a:cxnLst/>
              <a:rect l="l" t="t" r="r" b="b"/>
              <a:pathLst>
                <a:path w="4514215" h="1074420">
                  <a:moveTo>
                    <a:pt x="0" y="1074420"/>
                  </a:moveTo>
                  <a:lnTo>
                    <a:pt x="4514088" y="1074420"/>
                  </a:lnTo>
                </a:path>
                <a:path w="4514215" h="1074420">
                  <a:moveTo>
                    <a:pt x="1452372" y="0"/>
                  </a:moveTo>
                  <a:lnTo>
                    <a:pt x="1452372" y="1040003"/>
                  </a:lnTo>
                </a:path>
                <a:path w="4514215" h="1074420">
                  <a:moveTo>
                    <a:pt x="3031236" y="0"/>
                  </a:moveTo>
                  <a:lnTo>
                    <a:pt x="3031236" y="1040003"/>
                  </a:lnTo>
                </a:path>
              </a:pathLst>
            </a:custGeom>
            <a:ln w="19050">
              <a:solidFill>
                <a:srgbClr val="D9D7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3640" y="1574291"/>
              <a:ext cx="1344167" cy="2499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00500" y="1574291"/>
              <a:ext cx="1344168" cy="2514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85438" y="2698241"/>
              <a:ext cx="1583690" cy="1040130"/>
            </a:xfrm>
            <a:custGeom>
              <a:avLst/>
              <a:gdLst/>
              <a:ahLst/>
              <a:cxnLst/>
              <a:rect l="l" t="t" r="r" b="b"/>
              <a:pathLst>
                <a:path w="1583689" h="1040129">
                  <a:moveTo>
                    <a:pt x="0" y="0"/>
                  </a:moveTo>
                  <a:lnTo>
                    <a:pt x="0" y="1040002"/>
                  </a:lnTo>
                </a:path>
                <a:path w="1583689" h="1040129">
                  <a:moveTo>
                    <a:pt x="1583436" y="0"/>
                  </a:moveTo>
                  <a:lnTo>
                    <a:pt x="1583436" y="1040002"/>
                  </a:lnTo>
                </a:path>
              </a:pathLst>
            </a:custGeom>
            <a:ln w="19050">
              <a:solidFill>
                <a:srgbClr val="D9D7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7266" y="2741910"/>
              <a:ext cx="778154" cy="23633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461960" y="3006343"/>
            <a:ext cx="1391093" cy="240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Product: 	           6.7 kg</a:t>
            </a:r>
            <a:r>
              <a:rPr lang="en-US" sz="700" baseline="30000" dirty="0">
                <a:latin typeface="Calibri"/>
                <a:cs typeface="Calibri"/>
              </a:rPr>
              <a:t>1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Product weight reduced by:      11%</a:t>
            </a:r>
            <a:r>
              <a:rPr lang="en-US" sz="700" baseline="30000" dirty="0">
                <a:latin typeface="Calibri"/>
                <a:cs typeface="Calibri"/>
              </a:rPr>
              <a:t>5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000500" y="2994786"/>
            <a:ext cx="1485900" cy="4815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461A55"/>
              </a:buClr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As required by law, compliant with: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Clr>
                <a:srgbClr val="461A55"/>
              </a:buClr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RoHS 2 compliant</a:t>
            </a:r>
            <a:r>
              <a:rPr lang="en-US" sz="700" baseline="30000" dirty="0">
                <a:latin typeface="Calibri"/>
                <a:cs typeface="Calibri"/>
              </a:rPr>
              <a:t>2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Clr>
                <a:srgbClr val="461A55"/>
              </a:buClr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Reach</a:t>
            </a:r>
            <a:r>
              <a:rPr lang="en-US" sz="700" baseline="30000" dirty="0">
                <a:latin typeface="Calibri"/>
                <a:cs typeface="Calibri"/>
              </a:rPr>
              <a:t>4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Clr>
                <a:srgbClr val="461A55"/>
              </a:buClr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California Proposition 65</a:t>
            </a:r>
            <a:r>
              <a:rPr lang="en-US" sz="700" baseline="30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545582" y="3007867"/>
            <a:ext cx="92836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marR="508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sz="700" dirty="0">
                <a:latin typeface="Calibri"/>
                <a:cs typeface="Calibri"/>
              </a:rPr>
              <a:t>Service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and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spare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parts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available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61960" y="3790950"/>
            <a:ext cx="4514215" cy="0"/>
          </a:xfrm>
          <a:custGeom>
            <a:avLst/>
            <a:gdLst/>
            <a:ahLst/>
            <a:cxnLst/>
            <a:rect l="l" t="t" r="r" b="b"/>
            <a:pathLst>
              <a:path w="4514215">
                <a:moveTo>
                  <a:pt x="0" y="0"/>
                </a:moveTo>
                <a:lnTo>
                  <a:pt x="4514088" y="0"/>
                </a:lnTo>
              </a:path>
            </a:pathLst>
          </a:custGeom>
          <a:ln w="19050">
            <a:solidFill>
              <a:srgbClr val="D9D7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08761" y="4716921"/>
            <a:ext cx="3710839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+mn-lt"/>
                <a:cs typeface="Calibri"/>
              </a:rPr>
              <a:t>© 202</a:t>
            </a:r>
            <a:r>
              <a:rPr lang="en-US" sz="600" dirty="0">
                <a:latin typeface="+mn-lt"/>
                <a:cs typeface="Calibri"/>
              </a:rPr>
              <a:t>4</a:t>
            </a:r>
            <a:r>
              <a:rPr sz="600" spc="-5" dirty="0">
                <a:latin typeface="+mn-lt"/>
                <a:cs typeface="Calibri"/>
              </a:rPr>
              <a:t> </a:t>
            </a:r>
            <a:r>
              <a:rPr sz="600" spc="-10" dirty="0">
                <a:latin typeface="+mn-lt"/>
                <a:cs typeface="Calibri"/>
              </a:rPr>
              <a:t>Koninklijke</a:t>
            </a:r>
            <a:r>
              <a:rPr sz="600" spc="-5" dirty="0">
                <a:latin typeface="+mn-lt"/>
                <a:cs typeface="Calibri"/>
              </a:rPr>
              <a:t> </a:t>
            </a:r>
            <a:r>
              <a:rPr sz="600" spc="-10" dirty="0">
                <a:latin typeface="+mn-lt"/>
                <a:cs typeface="Calibri"/>
              </a:rPr>
              <a:t>Philips</a:t>
            </a:r>
            <a:r>
              <a:rPr sz="600" spc="-15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N.V.</a:t>
            </a:r>
            <a:r>
              <a:rPr sz="600" spc="-20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All</a:t>
            </a:r>
            <a:r>
              <a:rPr sz="600" spc="-5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rights</a:t>
            </a:r>
            <a:r>
              <a:rPr sz="600" spc="-5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reserved.</a:t>
            </a:r>
            <a:r>
              <a:rPr sz="600" spc="-5" dirty="0">
                <a:latin typeface="+mn-lt"/>
                <a:cs typeface="Calibri"/>
              </a:rPr>
              <a:t> </a:t>
            </a:r>
            <a:r>
              <a:rPr sz="600" spc="-10" dirty="0">
                <a:latin typeface="+mn-lt"/>
                <a:cs typeface="Calibri"/>
              </a:rPr>
              <a:t>Specifications </a:t>
            </a:r>
            <a:r>
              <a:rPr sz="600" dirty="0">
                <a:latin typeface="+mn-lt"/>
                <a:cs typeface="Calibri"/>
              </a:rPr>
              <a:t>are</a:t>
            </a:r>
            <a:r>
              <a:rPr sz="600" spc="5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subject</a:t>
            </a:r>
            <a:r>
              <a:rPr sz="600" spc="30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to</a:t>
            </a:r>
            <a:r>
              <a:rPr sz="600" spc="10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change</a:t>
            </a:r>
            <a:r>
              <a:rPr sz="600" spc="15" dirty="0">
                <a:latin typeface="+mn-lt"/>
                <a:cs typeface="Calibri"/>
              </a:rPr>
              <a:t> </a:t>
            </a:r>
            <a:r>
              <a:rPr sz="600" dirty="0">
                <a:latin typeface="+mn-lt"/>
                <a:cs typeface="Calibri"/>
              </a:rPr>
              <a:t>without </a:t>
            </a:r>
            <a:r>
              <a:rPr sz="600" spc="-10" dirty="0">
                <a:latin typeface="+mn-lt"/>
                <a:cs typeface="Calibri"/>
              </a:rPr>
              <a:t>notice.</a:t>
            </a:r>
            <a:r>
              <a:rPr lang="en-US" sz="600" spc="-10" dirty="0">
                <a:latin typeface="+mn-lt"/>
                <a:cs typeface="Calibri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+mn-lt"/>
                <a:cs typeface="Calibri"/>
                <a:hlinkClick r:id="rId8"/>
              </a:rPr>
              <a:t>www.philips.com</a:t>
            </a:r>
            <a:endParaRPr sz="600" dirty="0">
              <a:latin typeface="+mn-lt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38400" y="1866391"/>
            <a:ext cx="1423478" cy="7226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Power in standby mode:        0.081 W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Power in on mode:                  16.5 W</a:t>
            </a:r>
            <a:r>
              <a:rPr lang="en-US" sz="700" baseline="30000" dirty="0">
                <a:latin typeface="Calibri"/>
                <a:cs typeface="Calibri"/>
              </a:rPr>
              <a:t>3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Power for battery charging:           -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Annual energy consumption:    49.97              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                                                          kWh</a:t>
            </a:r>
            <a:r>
              <a:rPr lang="en-US" sz="700" baseline="30000" dirty="0">
                <a:latin typeface="Calibri"/>
                <a:cs typeface="Calibri"/>
              </a:rPr>
              <a:t>3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Annual Energy saving:              17.4%</a:t>
            </a:r>
            <a:r>
              <a:rPr lang="en-US" sz="700" baseline="30000" dirty="0">
                <a:latin typeface="Calibri"/>
                <a:cs typeface="Calibri"/>
              </a:rPr>
              <a:t>5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983334" y="1853564"/>
            <a:ext cx="1426866" cy="709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b="1" dirty="0">
                <a:latin typeface="Calibri"/>
                <a:cs typeface="Calibri"/>
              </a:rPr>
              <a:t>Total weight: 	              2.6 kg 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Cardboard/: 	   2.25-2.55 kg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LDPE bag: 	            0.05 kg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Recycled cardboard (%):             &gt;50%</a:t>
            </a:r>
          </a:p>
          <a:p>
            <a:pPr marL="76200" indent="-641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835" algn="l"/>
              </a:tabLst>
            </a:pPr>
            <a:r>
              <a:rPr lang="en-US" sz="700" dirty="0">
                <a:latin typeface="Calibri"/>
                <a:cs typeface="Calibri"/>
              </a:rPr>
              <a:t>No use of polyvinyl chloride(PVC) or expanded polystyrene(EPS)</a:t>
            </a: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9735" y="283665"/>
            <a:ext cx="1392765" cy="135621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0C9BA9A-3A30-CDA4-4E32-D3FA93813C08}"/>
              </a:ext>
            </a:extLst>
          </p:cNvPr>
          <p:cNvSpPr txBox="1"/>
          <p:nvPr/>
        </p:nvSpPr>
        <p:spPr>
          <a:xfrm>
            <a:off x="7543800" y="4545079"/>
            <a:ext cx="1905000" cy="3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b-NO" sz="600" spc="-10" dirty="0">
                <a:latin typeface="+mn-lt"/>
                <a:cs typeface="Calibri"/>
              </a:rPr>
              <a:t>00000467-00-00 * AUG 2024 </a:t>
            </a:r>
            <a:br>
              <a:rPr lang="nb-NO" sz="600" spc="-10" dirty="0">
                <a:latin typeface="+mn-lt"/>
                <a:cs typeface="Calibri"/>
              </a:rPr>
            </a:br>
            <a:r>
              <a:rPr lang="nb-NO" sz="600" spc="-10" dirty="0">
                <a:latin typeface="+mn-lt"/>
                <a:cs typeface="Calibri"/>
              </a:rPr>
              <a:t>LC2272-006-052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b-NO" sz="600" spc="-10" dirty="0">
                <a:latin typeface="+mn-lt"/>
                <a:cs typeface="Calibri"/>
              </a:rPr>
              <a:t>Page 1 of 1</a:t>
            </a:r>
            <a:endParaRPr lang="nb-NO" sz="600" dirty="0">
              <a:latin typeface="+mn-lt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394</Words>
  <Application>Microsoft Office PowerPoint</Application>
  <PresentationFormat>On-screen Show (16:9)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HeartStart Intrepid Monitor/Defibrillator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 passport</dc:title>
  <dc:creator>rene.duijve@philips.com;Philips</dc:creator>
  <cp:lastModifiedBy>Baker, Lynn</cp:lastModifiedBy>
  <cp:revision>2</cp:revision>
  <dcterms:created xsi:type="dcterms:W3CDTF">2022-07-12T18:37:29Z</dcterms:created>
  <dcterms:modified xsi:type="dcterms:W3CDTF">2024-08-12T23:45:49Z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2022-07-12T00:00:00Z</vt:filetime>
  </property>
  <property fmtid="{D5CDD505-2E9C-101B-9397-08002B2CF9AE}" pid="5" name="Producer">
    <vt:lpwstr>Microsoft® PowerPoint® for Microsoft 365</vt:lpwstr>
  </property>
</Properties>
</file>